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9" r:id="rId3"/>
    <p:sldId id="260" r:id="rId4"/>
    <p:sldId id="261" r:id="rId5"/>
    <p:sldId id="262" r:id="rId6"/>
    <p:sldId id="258" r:id="rId7"/>
    <p:sldId id="257"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3304475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B47DD-81F8-4128-9E50-04A9F2D3DC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564D1-2B83-4C0F-ACBA-E91472C50A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A1D7D-D2EC-4ADB-9C65-191DEC82DDF4}"/>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5" name="Footer Placeholder 4">
            <a:extLst>
              <a:ext uri="{FF2B5EF4-FFF2-40B4-BE49-F238E27FC236}">
                <a16:creationId xmlns:a16="http://schemas.microsoft.com/office/drawing/2014/main" id="{534CB571-86F9-474A-826A-75CC21C88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384F5F-50E6-4BB9-B848-EE2302C02ABE}"/>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3253411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3F08DF-1C0D-4F53-A3AB-95D7B55FA063}"/>
              </a:ext>
            </a:extLst>
          </p:cNvPr>
          <p:cNvSpPr>
            <a:spLocks noGrp="1"/>
          </p:cNvSpPr>
          <p:nvPr>
            <p:ph type="title" orient="vert"/>
          </p:nvPr>
        </p:nvSpPr>
        <p:spPr>
          <a:xfrm>
            <a:off x="8724900" y="761999"/>
            <a:ext cx="2628900" cy="541496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0D3BBD-C494-4E94-B189-319802A93E38}"/>
              </a:ext>
            </a:extLst>
          </p:cNvPr>
          <p:cNvSpPr>
            <a:spLocks noGrp="1"/>
          </p:cNvSpPr>
          <p:nvPr>
            <p:ph type="body" orient="vert" idx="1"/>
          </p:nvPr>
        </p:nvSpPr>
        <p:spPr>
          <a:xfrm>
            <a:off x="838200" y="761999"/>
            <a:ext cx="7734300" cy="54149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63C0BD9-4BED-43D3-852F-B74B949A2287}"/>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5" name="Footer Placeholder 4">
            <a:extLst>
              <a:ext uri="{FF2B5EF4-FFF2-40B4-BE49-F238E27FC236}">
                <a16:creationId xmlns:a16="http://schemas.microsoft.com/office/drawing/2014/main" id="{BB7811DC-C725-4462-B622-DB96A89876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C42D06-438F-4150-9238-E2FAEE5E28D9}"/>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752027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816194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831850" y="1709738"/>
            <a:ext cx="1051560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271594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lvl1pPr>
              <a:defRPr sz="4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838200" y="2057399"/>
            <a:ext cx="5181600" cy="4119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6172200" y="2057399"/>
            <a:ext cx="51816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678144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839788" y="668338"/>
            <a:ext cx="10515600" cy="10842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839788" y="1828800"/>
            <a:ext cx="5157787"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2743199"/>
            <a:ext cx="5157787" cy="34464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6172200" y="1828800"/>
            <a:ext cx="5183188"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6172200" y="2743199"/>
            <a:ext cx="5183188" cy="3446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1085436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2811147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2372179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1640803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fld id="{AA70F276-1833-4A75-9C1D-A56E2295A68D}" type="datetimeFigureOut">
              <a:rPr lang="en-US" smtClean="0"/>
              <a:t>8/24/2021</a:t>
            </a:fld>
            <a:endParaRPr lang="en-US"/>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1595715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DD7EAFE6-2BB9-41FB-9CF4-588CFC708774}"/>
              </a:ext>
            </a:extLst>
          </p:cNvPr>
          <p:cNvSpPr/>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defRPr>
            </a:lvl1pPr>
          </a:lstStyle>
          <a:p>
            <a:fld id="{AA70F276-1833-4A75-9C1D-A56E2295A68D}" type="datetimeFigureOut">
              <a:rPr lang="en-US" smtClean="0"/>
              <a:pPr/>
              <a:t>8/24/2021</a:t>
            </a:fld>
            <a:endParaRPr lang="en-US" dirty="0"/>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defRPr>
            </a:lvl1pPr>
          </a:lstStyle>
          <a:p>
            <a:endParaRPr lang="en-US">
              <a:solidFill>
                <a:srgbClr val="FFFFFF"/>
              </a:solidFill>
            </a:endParaRPr>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defRPr>
            </a:lvl1pPr>
          </a:lstStyle>
          <a:p>
            <a:fld id="{28844951-7827-47D4-8276-7DDE1FA7D85A}" type="slidenum">
              <a:rPr lang="en-US" smtClean="0"/>
              <a:pPr/>
              <a:t>‹nr.›</a:t>
            </a:fld>
            <a:endParaRPr lang="en-US"/>
          </a:p>
        </p:txBody>
      </p:sp>
    </p:spTree>
    <p:extLst>
      <p:ext uri="{BB962C8B-B14F-4D97-AF65-F5344CB8AC3E}">
        <p14:creationId xmlns:p14="http://schemas.microsoft.com/office/powerpoint/2010/main" val="751431165"/>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marL="0" algn="l" defTabSz="914400" rtl="0" eaLnBrk="1" latinLnBrk="0" hangingPunct="1">
        <a:lnSpc>
          <a:spcPct val="90000"/>
        </a:lnSpc>
        <a:spcBef>
          <a:spcPct val="0"/>
        </a:spcBef>
        <a:buNone/>
        <a:defRPr lang="en-US" sz="52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33Z84jcIpFA"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8C37C960-91F5-4F61-B2CD-8A0379207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5C31099-1BBD-40CE-BC60-FCE5074194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2BCBDFC-4ADF-4297-B113-3B3F524F2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63"/>
            <a:ext cx="12188952" cy="6858000"/>
          </a:xfrm>
          <a:prstGeom prst="rect">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CD1FC1EF-ABB9-4B80-9582-E47C76BD0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43200" y="0"/>
            <a:ext cx="6857999" cy="6857998"/>
          </a:xfrm>
          <a:prstGeom prst="ellipse">
            <a:avLst/>
          </a:prstGeom>
          <a:gradFill>
            <a:gsLst>
              <a:gs pos="0">
                <a:schemeClr val="accent1">
                  <a:lumMod val="20000"/>
                  <a:lumOff val="80000"/>
                  <a:alpha val="40000"/>
                </a:schemeClr>
              </a:gs>
              <a:gs pos="100000">
                <a:schemeClr val="accent1">
                  <a:alpha val="4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1088ED32-3423-429F-96E6-C5BF1A957D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3990" y="1194074"/>
            <a:ext cx="5589934" cy="5737916"/>
          </a:xfrm>
          <a:prstGeom prst="ellipse">
            <a:avLst/>
          </a:prstGeom>
          <a:gradFill>
            <a:gsLst>
              <a:gs pos="0">
                <a:schemeClr val="accent1">
                  <a:alpha val="40000"/>
                </a:schemeClr>
              </a:gs>
              <a:gs pos="100000">
                <a:schemeClr val="accent5">
                  <a:alpha val="20000"/>
                </a:schemeClr>
              </a:gs>
            </a:gsLst>
            <a:lin ang="2700000" scaled="1"/>
          </a:gradFill>
          <a:ln>
            <a:noFill/>
          </a:ln>
          <a:effectLst>
            <a:softEdge rad="952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C7C788C1-07E3-4AC3-B8E7-37A0856A0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439622" y="194269"/>
            <a:ext cx="5760743" cy="5737917"/>
          </a:xfrm>
          <a:prstGeom prst="ellipse">
            <a:avLst/>
          </a:prstGeom>
          <a:gradFill>
            <a:gsLst>
              <a:gs pos="0">
                <a:schemeClr val="accent1">
                  <a:alpha val="20000"/>
                </a:schemeClr>
              </a:gs>
              <a:gs pos="100000">
                <a:schemeClr val="accent5">
                  <a:alpha val="40000"/>
                </a:schemeClr>
              </a:gs>
            </a:gsLst>
            <a:lin ang="2700000" scaled="1"/>
          </a:gradFill>
          <a:ln>
            <a:noFill/>
          </a:ln>
          <a:effectLst>
            <a:softEdge rad="1003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B4302DC5-BA2B-49F4-AA2F-650AC153AA2A}"/>
              </a:ext>
            </a:extLst>
          </p:cNvPr>
          <p:cNvPicPr>
            <a:picLocks noChangeAspect="1"/>
          </p:cNvPicPr>
          <p:nvPr/>
        </p:nvPicPr>
        <p:blipFill rotWithShape="1">
          <a:blip r:embed="rId2">
            <a:alphaModFix amt="20000"/>
          </a:blip>
          <a:srcRect t="10431" r="-1" b="12502"/>
          <a:stretch/>
        </p:blipFill>
        <p:spPr>
          <a:xfrm>
            <a:off x="20" y="10"/>
            <a:ext cx="12188932" cy="6857326"/>
          </a:xfrm>
          <a:prstGeom prst="rect">
            <a:avLst/>
          </a:prstGeom>
        </p:spPr>
      </p:pic>
      <p:sp>
        <p:nvSpPr>
          <p:cNvPr id="28" name="Frame 27">
            <a:extLst>
              <a:ext uri="{FF2B5EF4-FFF2-40B4-BE49-F238E27FC236}">
                <a16:creationId xmlns:a16="http://schemas.microsoft.com/office/drawing/2014/main" id="{BBB1F149-105F-4CE9-A59E-12133DCF58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64"/>
            <a:ext cx="12188952" cy="6858664"/>
          </a:xfrm>
          <a:prstGeom prst="frame">
            <a:avLst>
              <a:gd name="adj1" fmla="val 716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9D473107-6867-489F-B927-1A657210A312}"/>
              </a:ext>
            </a:extLst>
          </p:cNvPr>
          <p:cNvSpPr>
            <a:spLocks noGrp="1"/>
          </p:cNvSpPr>
          <p:nvPr>
            <p:ph type="ctrTitle"/>
          </p:nvPr>
        </p:nvSpPr>
        <p:spPr>
          <a:xfrm>
            <a:off x="1524000" y="1122363"/>
            <a:ext cx="9144000" cy="2387600"/>
          </a:xfrm>
        </p:spPr>
        <p:txBody>
          <a:bodyPr>
            <a:normAutofit/>
          </a:bodyPr>
          <a:lstStyle/>
          <a:p>
            <a:r>
              <a:rPr lang="nl-NL">
                <a:solidFill>
                  <a:srgbClr val="FFFFFF"/>
                </a:solidFill>
              </a:rPr>
              <a:t>Herhaling en verdieping</a:t>
            </a:r>
            <a:br>
              <a:rPr lang="nl-NL">
                <a:solidFill>
                  <a:srgbClr val="FFFFFF"/>
                </a:solidFill>
              </a:rPr>
            </a:br>
            <a:r>
              <a:rPr lang="nl-NL">
                <a:solidFill>
                  <a:srgbClr val="FFFFFF"/>
                </a:solidFill>
              </a:rPr>
              <a:t>Observeren</a:t>
            </a:r>
          </a:p>
        </p:txBody>
      </p:sp>
      <p:sp>
        <p:nvSpPr>
          <p:cNvPr id="3" name="Ondertitel 2">
            <a:extLst>
              <a:ext uri="{FF2B5EF4-FFF2-40B4-BE49-F238E27FC236}">
                <a16:creationId xmlns:a16="http://schemas.microsoft.com/office/drawing/2014/main" id="{F40496DE-32C1-4252-879C-44300EE3C384}"/>
              </a:ext>
            </a:extLst>
          </p:cNvPr>
          <p:cNvSpPr>
            <a:spLocks noGrp="1"/>
          </p:cNvSpPr>
          <p:nvPr>
            <p:ph type="subTitle" idx="1"/>
          </p:nvPr>
        </p:nvSpPr>
        <p:spPr>
          <a:xfrm>
            <a:off x="1524000" y="3602038"/>
            <a:ext cx="9144000" cy="1655762"/>
          </a:xfrm>
        </p:spPr>
        <p:txBody>
          <a:bodyPr>
            <a:normAutofit/>
          </a:bodyPr>
          <a:lstStyle/>
          <a:p>
            <a:r>
              <a:rPr lang="nl-NL" sz="2200">
                <a:solidFill>
                  <a:srgbClr val="FFFFFF"/>
                </a:solidFill>
              </a:rPr>
              <a:t>Periode 9 Methodiek Pw</a:t>
            </a:r>
          </a:p>
        </p:txBody>
      </p:sp>
      <p:pic>
        <p:nvPicPr>
          <p:cNvPr id="4" name="Afbeelding 3">
            <a:extLst>
              <a:ext uri="{FF2B5EF4-FFF2-40B4-BE49-F238E27FC236}">
                <a16:creationId xmlns:a16="http://schemas.microsoft.com/office/drawing/2014/main" id="{94B7D895-7FEE-4C60-B3A1-4EB1ACFFA1DF}"/>
              </a:ext>
            </a:extLst>
          </p:cNvPr>
          <p:cNvPicPr>
            <a:picLocks noChangeAspect="1"/>
          </p:cNvPicPr>
          <p:nvPr/>
        </p:nvPicPr>
        <p:blipFill>
          <a:blip r:embed="rId3"/>
          <a:stretch>
            <a:fillRect/>
          </a:stretch>
        </p:blipFill>
        <p:spPr>
          <a:xfrm>
            <a:off x="4319586" y="4506912"/>
            <a:ext cx="3705225" cy="1228725"/>
          </a:xfrm>
          <a:prstGeom prst="rect">
            <a:avLst/>
          </a:prstGeom>
        </p:spPr>
      </p:pic>
    </p:spTree>
    <p:extLst>
      <p:ext uri="{BB962C8B-B14F-4D97-AF65-F5344CB8AC3E}">
        <p14:creationId xmlns:p14="http://schemas.microsoft.com/office/powerpoint/2010/main" val="1223042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D13E81B3-46F1-479A-AFE2-6915C2AF8D10}"/>
              </a:ext>
            </a:extLst>
          </p:cNvPr>
          <p:cNvSpPr/>
          <p:nvPr/>
        </p:nvSpPr>
        <p:spPr>
          <a:xfrm>
            <a:off x="1779994" y="1957685"/>
            <a:ext cx="8879675" cy="2585323"/>
          </a:xfrm>
          <a:prstGeom prst="rect">
            <a:avLst/>
          </a:prstGeom>
          <a:noFill/>
        </p:spPr>
        <p:txBody>
          <a:bodyPr wrap="none" lIns="91440" tIns="45720" rIns="91440" bIns="45720">
            <a:spAutoFit/>
          </a:bodyPr>
          <a:lstStyle/>
          <a:p>
            <a:pPr algn="ctr"/>
            <a:r>
              <a:rPr lang="nl-NL"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Waarom dit onderdeel?</a:t>
            </a:r>
          </a:p>
          <a:p>
            <a:pPr algn="ctr"/>
            <a:endParaRPr lang="nl-NL"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nl-NL"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Examen: Kind in de Kijker</a:t>
            </a:r>
          </a:p>
        </p:txBody>
      </p:sp>
    </p:spTree>
    <p:extLst>
      <p:ext uri="{BB962C8B-B14F-4D97-AF65-F5344CB8AC3E}">
        <p14:creationId xmlns:p14="http://schemas.microsoft.com/office/powerpoint/2010/main" val="1823912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2A305302-DE25-445B-A2C6-E9221E5DF73D}"/>
              </a:ext>
            </a:extLst>
          </p:cNvPr>
          <p:cNvSpPr/>
          <p:nvPr/>
        </p:nvSpPr>
        <p:spPr>
          <a:xfrm>
            <a:off x="762000" y="522884"/>
            <a:ext cx="10668000" cy="5812232"/>
          </a:xfrm>
          <a:prstGeom prst="rect">
            <a:avLst/>
          </a:prstGeom>
        </p:spPr>
        <p:txBody>
          <a:bodyPr wrap="square">
            <a:spAutoFit/>
          </a:bodyPr>
          <a:lstStyle/>
          <a:p>
            <a:pPr>
              <a:lnSpc>
                <a:spcPct val="107000"/>
              </a:lnSpc>
              <a:spcAft>
                <a:spcPts val="800"/>
              </a:spcAft>
            </a:pPr>
            <a:r>
              <a:rPr lang="nl-NL" sz="20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Verzamelen en achterhalen van informatie door te observeren en te rapporteren</a:t>
            </a:r>
            <a:endParaRPr lang="nl-NL"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600" dirty="0">
                <a:latin typeface="Calibri" panose="020F0502020204030204" pitchFamily="34" charset="0"/>
                <a:ea typeface="Calibri" panose="020F0502020204030204" pitchFamily="34" charset="0"/>
                <a:cs typeface="Times New Roman" panose="02020603050405020304" pitchFamily="18" charset="0"/>
              </a:rPr>
              <a:t>1. Kies, in overleg met je begeleider, een kind waarover je op methodische wijze informatie gaat verzamelen en achterhalen met betrekking tot de cognitieve, motorische, creatieve, taal-&amp; spraak- en sociaal-emotionele ontwikkeling.</a:t>
            </a:r>
          </a:p>
          <a:p>
            <a:pPr>
              <a:lnSpc>
                <a:spcPct val="107000"/>
              </a:lnSpc>
              <a:spcAft>
                <a:spcPts val="800"/>
              </a:spcAft>
            </a:pPr>
            <a:r>
              <a:rPr lang="nl-NL" sz="1600" dirty="0">
                <a:latin typeface="Calibri" panose="020F0502020204030204" pitchFamily="34" charset="0"/>
                <a:ea typeface="Calibri" panose="020F0502020204030204" pitchFamily="34" charset="0"/>
                <a:cs typeface="Times New Roman" panose="02020603050405020304" pitchFamily="18" charset="0"/>
              </a:rPr>
              <a:t>2. Verzamel vastgelegde informatie door het </a:t>
            </a:r>
            <a:r>
              <a:rPr lang="nl-NL" sz="1600" dirty="0" err="1">
                <a:latin typeface="Calibri" panose="020F0502020204030204" pitchFamily="34" charset="0"/>
                <a:ea typeface="Calibri" panose="020F0502020204030204" pitchFamily="34" charset="0"/>
                <a:cs typeface="Times New Roman" panose="02020603050405020304" pitchFamily="18" charset="0"/>
              </a:rPr>
              <a:t>kinddossier</a:t>
            </a:r>
            <a:r>
              <a:rPr lang="nl-NL" sz="1600" dirty="0">
                <a:latin typeface="Calibri" panose="020F0502020204030204" pitchFamily="34" charset="0"/>
                <a:ea typeface="Calibri" panose="020F0502020204030204" pitchFamily="34" charset="0"/>
                <a:cs typeface="Times New Roman" panose="02020603050405020304" pitchFamily="18" charset="0"/>
              </a:rPr>
              <a:t>/leerlingvolgsysteem en eventueel  eerdere observatieverslagen te lezen en verwerk deze informatie in je observatiepunten.</a:t>
            </a:r>
          </a:p>
          <a:p>
            <a:pPr>
              <a:lnSpc>
                <a:spcPct val="107000"/>
              </a:lnSpc>
              <a:spcAft>
                <a:spcPts val="800"/>
              </a:spcAft>
            </a:pPr>
            <a:r>
              <a:rPr lang="nl-NL" sz="1600" dirty="0">
                <a:latin typeface="Calibri" panose="020F0502020204030204" pitchFamily="34" charset="0"/>
                <a:ea typeface="Calibri" panose="020F0502020204030204" pitchFamily="34" charset="0"/>
                <a:cs typeface="Times New Roman" panose="02020603050405020304" pitchFamily="18" charset="0"/>
              </a:rPr>
              <a:t>3. Verzamel nieuwe informatie over de ontwikkeling, wensen en behoeften, door gesprekken te voeren met het kind, je collega('s) en de ouders.</a:t>
            </a:r>
          </a:p>
          <a:p>
            <a:pPr>
              <a:lnSpc>
                <a:spcPct val="107000"/>
              </a:lnSpc>
              <a:spcAft>
                <a:spcPts val="800"/>
              </a:spcAft>
            </a:pPr>
            <a:r>
              <a:rPr lang="nl-NL" sz="1600" dirty="0">
                <a:highlight>
                  <a:srgbClr val="FFFF00"/>
                </a:highlight>
                <a:latin typeface="Calibri" panose="020F0502020204030204" pitchFamily="34" charset="0"/>
                <a:ea typeface="Calibri" panose="020F0502020204030204" pitchFamily="34" charset="0"/>
                <a:cs typeface="Times New Roman" panose="02020603050405020304" pitchFamily="18" charset="0"/>
              </a:rPr>
              <a:t>4. Maak een observatieplan en bespreek dit vooraf met je begeleider. Bespreek ook welke observatiemethode je gaat gebruiken.</a:t>
            </a:r>
          </a:p>
          <a:p>
            <a:pPr>
              <a:lnSpc>
                <a:spcPct val="107000"/>
              </a:lnSpc>
              <a:spcAft>
                <a:spcPts val="800"/>
              </a:spcAft>
            </a:pPr>
            <a:r>
              <a:rPr lang="nl-NL" sz="1600" dirty="0">
                <a:highlight>
                  <a:srgbClr val="FFFF00"/>
                </a:highlight>
                <a:latin typeface="Calibri" panose="020F0502020204030204" pitchFamily="34" charset="0"/>
                <a:ea typeface="Calibri" panose="020F0502020204030204" pitchFamily="34" charset="0"/>
                <a:cs typeface="Times New Roman" panose="02020603050405020304" pitchFamily="18" charset="0"/>
              </a:rPr>
              <a:t>5. Observeer het kind in drie verschillende situaties. Tijdens deze situaties let je vooral op ontwikkelingsgebieden, maar ook op de wensen en behoeften van het kind. Denk bij de verschillende situaties aan een </a:t>
            </a:r>
            <a:r>
              <a:rPr lang="nl-NL" sz="16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buitenspeel</a:t>
            </a:r>
            <a:r>
              <a:rPr lang="nl-NL" sz="1600" dirty="0">
                <a:highlight>
                  <a:srgbClr val="FFFF00"/>
                </a:highlight>
                <a:latin typeface="Calibri" panose="020F0502020204030204" pitchFamily="34" charset="0"/>
                <a:ea typeface="Calibri" panose="020F0502020204030204" pitchFamily="34" charset="0"/>
                <a:cs typeface="Times New Roman" panose="02020603050405020304" pitchFamily="18" charset="0"/>
              </a:rPr>
              <a:t>-, binnenspeel-, eet/drink-, breng- en/of haalmoment of in de kring, tijdens het samenwerken aan een opdracht, samen spelen, vrij spel of zelfstandig werken.</a:t>
            </a:r>
          </a:p>
          <a:p>
            <a:pPr>
              <a:lnSpc>
                <a:spcPct val="107000"/>
              </a:lnSpc>
              <a:spcAft>
                <a:spcPts val="800"/>
              </a:spcAft>
            </a:pPr>
            <a:r>
              <a:rPr lang="nl-NL" sz="1600" dirty="0">
                <a:highlight>
                  <a:srgbClr val="FFFF00"/>
                </a:highlight>
                <a:latin typeface="Calibri" panose="020F0502020204030204" pitchFamily="34" charset="0"/>
                <a:ea typeface="Calibri" panose="020F0502020204030204" pitchFamily="34" charset="0"/>
                <a:cs typeface="Times New Roman" panose="02020603050405020304" pitchFamily="18" charset="0"/>
              </a:rPr>
              <a:t>6. Maak een rapportage van de verkregen informatie uit punt 2 t/m 4.</a:t>
            </a:r>
          </a:p>
          <a:p>
            <a:pPr>
              <a:lnSpc>
                <a:spcPct val="107000"/>
              </a:lnSpc>
              <a:spcAft>
                <a:spcPts val="800"/>
              </a:spcAft>
            </a:pPr>
            <a:r>
              <a:rPr lang="nl-NL" sz="1600" dirty="0">
                <a:latin typeface="Calibri" panose="020F0502020204030204" pitchFamily="34" charset="0"/>
                <a:ea typeface="Calibri" panose="020F0502020204030204" pitchFamily="34" charset="0"/>
                <a:cs typeface="Times New Roman" panose="02020603050405020304" pitchFamily="18" charset="0"/>
              </a:rPr>
              <a:t>7. Rapporteer je bevindingen aan je begeleider en/of het team.</a:t>
            </a:r>
          </a:p>
          <a:p>
            <a:pPr>
              <a:lnSpc>
                <a:spcPct val="107000"/>
              </a:lnSpc>
              <a:spcAft>
                <a:spcPts val="800"/>
              </a:spcAft>
            </a:pPr>
            <a:r>
              <a:rPr lang="nl-NL" sz="1600" dirty="0">
                <a:latin typeface="Calibri" panose="020F0502020204030204" pitchFamily="34" charset="0"/>
                <a:ea typeface="Calibri" panose="020F0502020204030204" pitchFamily="34" charset="0"/>
                <a:cs typeface="Times New Roman" panose="02020603050405020304" pitchFamily="18" charset="0"/>
              </a:rPr>
              <a:t>● Bestudeer, nadat je de opdracht goed hebt gelezen, het Feedbackformulier zodat je weet wat er precies van jou wordt verwacht. Deze criteria komen veel overeen met het examen.</a:t>
            </a:r>
          </a:p>
          <a:p>
            <a:pPr>
              <a:lnSpc>
                <a:spcPct val="107000"/>
              </a:lnSpc>
              <a:spcAft>
                <a:spcPts val="800"/>
              </a:spcAft>
            </a:pPr>
            <a:r>
              <a:rPr lang="nl-NL" sz="1600" dirty="0">
                <a:latin typeface="Calibri" panose="020F0502020204030204" pitchFamily="34" charset="0"/>
                <a:ea typeface="Calibri" panose="020F0502020204030204" pitchFamily="34" charset="0"/>
                <a:cs typeface="Times New Roman" panose="02020603050405020304" pitchFamily="18" charset="0"/>
              </a:rPr>
              <a:t>● Bespreek met je begeleider welk criterium voor jou een uitdaging vormt en waarom.</a:t>
            </a:r>
          </a:p>
        </p:txBody>
      </p:sp>
    </p:spTree>
    <p:extLst>
      <p:ext uri="{BB962C8B-B14F-4D97-AF65-F5344CB8AC3E}">
        <p14:creationId xmlns:p14="http://schemas.microsoft.com/office/powerpoint/2010/main" val="1307634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6C705AB5-6785-49E0-A3A0-E1F12658FB77}"/>
              </a:ext>
            </a:extLst>
          </p:cNvPr>
          <p:cNvSpPr/>
          <p:nvPr/>
        </p:nvSpPr>
        <p:spPr>
          <a:xfrm>
            <a:off x="2650556" y="814685"/>
            <a:ext cx="6586098" cy="923330"/>
          </a:xfrm>
          <a:prstGeom prst="rect">
            <a:avLst/>
          </a:prstGeom>
          <a:noFill/>
        </p:spPr>
        <p:txBody>
          <a:bodyPr wrap="none" lIns="91440" tIns="45720" rIns="91440" bIns="45720">
            <a:spAutoFit/>
          </a:bodyPr>
          <a:lstStyle/>
          <a:p>
            <a:pPr algn="ctr"/>
            <a:r>
              <a:rPr lang="nl-NL"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Wat is observeren?</a:t>
            </a:r>
          </a:p>
        </p:txBody>
      </p:sp>
      <p:sp>
        <p:nvSpPr>
          <p:cNvPr id="4" name="Rechthoek 3">
            <a:extLst>
              <a:ext uri="{FF2B5EF4-FFF2-40B4-BE49-F238E27FC236}">
                <a16:creationId xmlns:a16="http://schemas.microsoft.com/office/drawing/2014/main" id="{3E39F206-3A73-4BC5-BBD1-66221D494075}"/>
              </a:ext>
            </a:extLst>
          </p:cNvPr>
          <p:cNvSpPr/>
          <p:nvPr/>
        </p:nvSpPr>
        <p:spPr>
          <a:xfrm>
            <a:off x="2895605" y="2058085"/>
            <a:ext cx="6096000" cy="646331"/>
          </a:xfrm>
          <a:prstGeom prst="rect">
            <a:avLst/>
          </a:prstGeom>
        </p:spPr>
        <p:txBody>
          <a:bodyPr>
            <a:spAutoFit/>
          </a:bodyPr>
          <a:lstStyle/>
          <a:p>
            <a:pPr lvl="0" algn="ctr" defTabSz="457200"/>
            <a:r>
              <a:rPr lang="nl-NL" b="1" dirty="0">
                <a:ln w="0"/>
                <a:solidFill>
                  <a:srgbClr val="E5224E"/>
                </a:solidFill>
                <a:effectLst>
                  <a:outerShdw blurRad="38100" dist="25400" dir="5400000" algn="ctr" rotWithShape="0">
                    <a:srgbClr val="6E747A">
                      <a:alpha val="43000"/>
                    </a:srgbClr>
                  </a:outerShdw>
                </a:effectLst>
                <a:latin typeface="Century Gothic" panose="020B0502020202020204"/>
              </a:rPr>
              <a:t>Observeren</a:t>
            </a:r>
            <a:r>
              <a:rPr lang="nl-NL" dirty="0">
                <a:ln w="0"/>
                <a:solidFill>
                  <a:srgbClr val="E5224E"/>
                </a:solidFill>
                <a:effectLst>
                  <a:outerShdw blurRad="38100" dist="25400" dir="5400000" algn="ctr" rotWithShape="0">
                    <a:srgbClr val="6E747A">
                      <a:alpha val="43000"/>
                    </a:srgbClr>
                  </a:outerShdw>
                </a:effectLst>
                <a:latin typeface="Century Gothic" panose="020B0502020202020204"/>
              </a:rPr>
              <a:t>: is het </a:t>
            </a:r>
            <a:r>
              <a:rPr lang="nl-NL" b="1" dirty="0">
                <a:ln w="0"/>
                <a:solidFill>
                  <a:srgbClr val="E5224E"/>
                </a:solidFill>
                <a:effectLst>
                  <a:outerShdw blurRad="38100" dist="25400" dir="5400000" algn="ctr" rotWithShape="0">
                    <a:srgbClr val="6E747A">
                      <a:alpha val="43000"/>
                    </a:srgbClr>
                  </a:outerShdw>
                </a:effectLst>
                <a:latin typeface="Century Gothic" panose="020B0502020202020204"/>
              </a:rPr>
              <a:t>bewust</a:t>
            </a:r>
            <a:r>
              <a:rPr lang="nl-NL" dirty="0">
                <a:ln w="0"/>
                <a:solidFill>
                  <a:srgbClr val="E5224E"/>
                </a:solidFill>
                <a:effectLst>
                  <a:outerShdw blurRad="38100" dist="25400" dir="5400000" algn="ctr" rotWithShape="0">
                    <a:srgbClr val="6E747A">
                      <a:alpha val="43000"/>
                    </a:srgbClr>
                  </a:outerShdw>
                </a:effectLst>
                <a:latin typeface="Century Gothic" panose="020B0502020202020204"/>
              </a:rPr>
              <a:t> waarnemen, </a:t>
            </a:r>
            <a:r>
              <a:rPr lang="nl-NL" b="1" dirty="0">
                <a:ln w="0"/>
                <a:solidFill>
                  <a:srgbClr val="E5224E"/>
                </a:solidFill>
                <a:effectLst>
                  <a:outerShdw blurRad="38100" dist="25400" dir="5400000" algn="ctr" rotWithShape="0">
                    <a:srgbClr val="6E747A">
                      <a:alpha val="43000"/>
                    </a:srgbClr>
                  </a:outerShdw>
                </a:effectLst>
                <a:latin typeface="Century Gothic" panose="020B0502020202020204"/>
              </a:rPr>
              <a:t>doelgericht en planmatig. Dit is altijd gedrag</a:t>
            </a:r>
          </a:p>
        </p:txBody>
      </p:sp>
      <p:sp>
        <p:nvSpPr>
          <p:cNvPr id="6" name="Tekstvak 5">
            <a:extLst>
              <a:ext uri="{FF2B5EF4-FFF2-40B4-BE49-F238E27FC236}">
                <a16:creationId xmlns:a16="http://schemas.microsoft.com/office/drawing/2014/main" id="{A79CBC8A-18E7-4AE2-8942-A94F0E1D5F59}"/>
              </a:ext>
            </a:extLst>
          </p:cNvPr>
          <p:cNvSpPr txBox="1"/>
          <p:nvPr/>
        </p:nvSpPr>
        <p:spPr>
          <a:xfrm>
            <a:off x="2152650" y="3024486"/>
            <a:ext cx="9136155" cy="2585323"/>
          </a:xfrm>
          <a:prstGeom prst="rect">
            <a:avLst/>
          </a:prstGeom>
          <a:noFill/>
        </p:spPr>
        <p:txBody>
          <a:bodyPr wrap="none" rtlCol="0">
            <a:spAutoFit/>
          </a:bodyPr>
          <a:lstStyle/>
          <a:p>
            <a:r>
              <a:rPr lang="nl-NL" dirty="0"/>
              <a:t>Je kunt NIET observeren (aan iemands gedrag zien, horen, ruiken, voelen) wat:</a:t>
            </a:r>
          </a:p>
          <a:p>
            <a:pPr marL="285750" indent="-285750">
              <a:buFontTx/>
              <a:buChar char="-"/>
            </a:pPr>
            <a:r>
              <a:rPr lang="nl-NL" dirty="0"/>
              <a:t>Hij voelt</a:t>
            </a:r>
          </a:p>
          <a:p>
            <a:pPr marL="285750" indent="-285750">
              <a:buFontTx/>
              <a:buChar char="-"/>
            </a:pPr>
            <a:r>
              <a:rPr lang="nl-NL" dirty="0"/>
              <a:t>Hij denkt</a:t>
            </a:r>
          </a:p>
          <a:p>
            <a:pPr marL="285750" indent="-285750">
              <a:buFontTx/>
              <a:buChar char="-"/>
            </a:pPr>
            <a:r>
              <a:rPr lang="nl-NL" dirty="0"/>
              <a:t>Hij wil</a:t>
            </a:r>
          </a:p>
          <a:p>
            <a:pPr marL="285750" indent="-285750">
              <a:buFontTx/>
              <a:buChar char="-"/>
            </a:pPr>
            <a:endParaRPr lang="nl-NL" dirty="0"/>
          </a:p>
          <a:p>
            <a:r>
              <a:rPr lang="nl-NL" dirty="0"/>
              <a:t>Je geeft zelf betekenis aan iemands gedrag. Je vult in wat je denkt dat hij voelt, denkt</a:t>
            </a:r>
          </a:p>
          <a:p>
            <a:r>
              <a:rPr lang="nl-NL" dirty="0"/>
              <a:t>Of wil. Dit noemen we </a:t>
            </a:r>
            <a:r>
              <a:rPr lang="nl-NL" b="1" dirty="0">
                <a:solidFill>
                  <a:srgbClr val="FF0000"/>
                </a:solidFill>
              </a:rPr>
              <a:t>interpretatie</a:t>
            </a:r>
            <a:endParaRPr lang="nl-NL" b="1" dirty="0"/>
          </a:p>
          <a:p>
            <a:endParaRPr lang="nl-NL" dirty="0"/>
          </a:p>
          <a:p>
            <a:endParaRPr lang="nl-NL" dirty="0"/>
          </a:p>
        </p:txBody>
      </p:sp>
    </p:spTree>
    <p:extLst>
      <p:ext uri="{BB962C8B-B14F-4D97-AF65-F5344CB8AC3E}">
        <p14:creationId xmlns:p14="http://schemas.microsoft.com/office/powerpoint/2010/main" val="1788299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50B13A73-25FA-4638-8F46-5C3D98E0918F}"/>
              </a:ext>
            </a:extLst>
          </p:cNvPr>
          <p:cNvSpPr/>
          <p:nvPr/>
        </p:nvSpPr>
        <p:spPr>
          <a:xfrm>
            <a:off x="2343150" y="3105834"/>
            <a:ext cx="5317225" cy="646331"/>
          </a:xfrm>
          <a:prstGeom prst="rect">
            <a:avLst/>
          </a:prstGeom>
        </p:spPr>
        <p:txBody>
          <a:bodyPr wrap="none">
            <a:spAutoFit/>
          </a:bodyPr>
          <a:lstStyle/>
          <a:p>
            <a:r>
              <a:rPr lang="nl-NL" dirty="0">
                <a:hlinkClick r:id="rId2"/>
              </a:rPr>
              <a:t>https://www.youtube.com/watch?v=33Z84jcIpFA</a:t>
            </a:r>
            <a:endParaRPr lang="nl-NL" dirty="0"/>
          </a:p>
          <a:p>
            <a:endParaRPr lang="nl-NL" dirty="0"/>
          </a:p>
        </p:txBody>
      </p:sp>
      <p:sp>
        <p:nvSpPr>
          <p:cNvPr id="3" name="Rechthoek 2">
            <a:extLst>
              <a:ext uri="{FF2B5EF4-FFF2-40B4-BE49-F238E27FC236}">
                <a16:creationId xmlns:a16="http://schemas.microsoft.com/office/drawing/2014/main" id="{DB628A09-10DD-451F-B944-CA0DEDDD1FCF}"/>
              </a:ext>
            </a:extLst>
          </p:cNvPr>
          <p:cNvSpPr/>
          <p:nvPr/>
        </p:nvSpPr>
        <p:spPr>
          <a:xfrm>
            <a:off x="3437387" y="948035"/>
            <a:ext cx="5119863" cy="923330"/>
          </a:xfrm>
          <a:prstGeom prst="rect">
            <a:avLst/>
          </a:prstGeom>
          <a:noFill/>
        </p:spPr>
        <p:txBody>
          <a:bodyPr wrap="none" lIns="91440" tIns="45720" rIns="91440" bIns="45720">
            <a:spAutoFit/>
          </a:bodyPr>
          <a:lstStyle/>
          <a:p>
            <a:pPr algn="ctr"/>
            <a:r>
              <a:rPr lang="nl-NL"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Even opfrissen</a:t>
            </a:r>
          </a:p>
        </p:txBody>
      </p:sp>
      <p:sp>
        <p:nvSpPr>
          <p:cNvPr id="4" name="Tekstvak 3">
            <a:extLst>
              <a:ext uri="{FF2B5EF4-FFF2-40B4-BE49-F238E27FC236}">
                <a16:creationId xmlns:a16="http://schemas.microsoft.com/office/drawing/2014/main" id="{0F389BAB-212A-47DA-9834-5E5272E8D963}"/>
              </a:ext>
            </a:extLst>
          </p:cNvPr>
          <p:cNvSpPr txBox="1"/>
          <p:nvPr/>
        </p:nvSpPr>
        <p:spPr>
          <a:xfrm>
            <a:off x="2343150" y="2600325"/>
            <a:ext cx="3118161" cy="369332"/>
          </a:xfrm>
          <a:prstGeom prst="rect">
            <a:avLst/>
          </a:prstGeom>
          <a:noFill/>
        </p:spPr>
        <p:txBody>
          <a:bodyPr wrap="none" rtlCol="0">
            <a:spAutoFit/>
          </a:bodyPr>
          <a:lstStyle/>
          <a:p>
            <a:r>
              <a:rPr lang="nl-NL" dirty="0"/>
              <a:t>Bekijk het volgende filmpje:</a:t>
            </a:r>
          </a:p>
        </p:txBody>
      </p:sp>
      <p:sp>
        <p:nvSpPr>
          <p:cNvPr id="5" name="Tekstvak 4">
            <a:extLst>
              <a:ext uri="{FF2B5EF4-FFF2-40B4-BE49-F238E27FC236}">
                <a16:creationId xmlns:a16="http://schemas.microsoft.com/office/drawing/2014/main" id="{BE08AB44-33D1-4666-96B4-545943D57657}"/>
              </a:ext>
            </a:extLst>
          </p:cNvPr>
          <p:cNvSpPr txBox="1"/>
          <p:nvPr/>
        </p:nvSpPr>
        <p:spPr>
          <a:xfrm>
            <a:off x="2438400" y="4133850"/>
            <a:ext cx="7227941" cy="1477328"/>
          </a:xfrm>
          <a:prstGeom prst="rect">
            <a:avLst/>
          </a:prstGeom>
          <a:noFill/>
        </p:spPr>
        <p:txBody>
          <a:bodyPr wrap="none" rtlCol="0">
            <a:spAutoFit/>
          </a:bodyPr>
          <a:lstStyle/>
          <a:p>
            <a:r>
              <a:rPr lang="nl-NL" dirty="0"/>
              <a:t>Waar moet je ook al weer op letten bij observeren?</a:t>
            </a:r>
          </a:p>
          <a:p>
            <a:r>
              <a:rPr lang="nl-NL" dirty="0"/>
              <a:t>Leg uit wat de volgende dingen met observeren te maken hebben:</a:t>
            </a:r>
          </a:p>
          <a:p>
            <a:pPr marL="285750" indent="-285750">
              <a:buFont typeface="Arial" panose="020B0604020202020204" pitchFamily="34" charset="0"/>
              <a:buChar char="•"/>
            </a:pPr>
            <a:r>
              <a:rPr lang="nl-NL" dirty="0"/>
              <a:t>Objectief</a:t>
            </a:r>
          </a:p>
          <a:p>
            <a:pPr marL="285750" indent="-285750">
              <a:buFont typeface="Arial" panose="020B0604020202020204" pitchFamily="34" charset="0"/>
              <a:buChar char="•"/>
            </a:pPr>
            <a:r>
              <a:rPr lang="nl-NL" dirty="0"/>
              <a:t>Interpreteren en observeren</a:t>
            </a:r>
          </a:p>
          <a:p>
            <a:pPr marL="285750" indent="-285750">
              <a:buFont typeface="Arial" panose="020B0604020202020204" pitchFamily="34" charset="0"/>
              <a:buChar char="•"/>
            </a:pPr>
            <a:r>
              <a:rPr lang="nl-NL" dirty="0"/>
              <a:t>Valkuilen </a:t>
            </a:r>
          </a:p>
        </p:txBody>
      </p:sp>
    </p:spTree>
    <p:extLst>
      <p:ext uri="{BB962C8B-B14F-4D97-AF65-F5344CB8AC3E}">
        <p14:creationId xmlns:p14="http://schemas.microsoft.com/office/powerpoint/2010/main" val="3765767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A02A153F-F1F3-4FD9-9E1B-AD53C152C227}"/>
              </a:ext>
            </a:extLst>
          </p:cNvPr>
          <p:cNvSpPr/>
          <p:nvPr/>
        </p:nvSpPr>
        <p:spPr>
          <a:xfrm>
            <a:off x="2386012" y="1938368"/>
            <a:ext cx="7419975" cy="3785652"/>
          </a:xfrm>
          <a:prstGeom prst="rect">
            <a:avLst/>
          </a:prstGeom>
        </p:spPr>
        <p:txBody>
          <a:bodyPr wrap="square">
            <a:spAutoFit/>
          </a:bodyPr>
          <a:lstStyle/>
          <a:p>
            <a:pPr marL="457200" lvl="0" indent="-457200" defTabSz="457200">
              <a:buAutoNum type="arabicPeriod"/>
            </a:pPr>
            <a:r>
              <a:rPr lang="nl-NL" sz="2400" dirty="0">
                <a:solidFill>
                  <a:prstClr val="black"/>
                </a:solidFill>
                <a:latin typeface="Calibri" panose="020F0502020204030204"/>
              </a:rPr>
              <a:t>De aanleiding voor de observatie</a:t>
            </a:r>
          </a:p>
          <a:p>
            <a:pPr marL="457200" lvl="0" indent="-457200" defTabSz="457200">
              <a:buAutoNum type="arabicPeriod"/>
            </a:pPr>
            <a:r>
              <a:rPr lang="nl-NL" sz="2400" dirty="0">
                <a:solidFill>
                  <a:prstClr val="black"/>
                </a:solidFill>
                <a:latin typeface="Calibri" panose="020F0502020204030204"/>
              </a:rPr>
              <a:t>Wie je observeert en met welk doel</a:t>
            </a:r>
          </a:p>
          <a:p>
            <a:pPr marL="457200" lvl="0" indent="-457200" defTabSz="457200">
              <a:buAutoNum type="arabicPeriod"/>
            </a:pPr>
            <a:r>
              <a:rPr lang="nl-NL" sz="2400" dirty="0">
                <a:solidFill>
                  <a:prstClr val="black"/>
                </a:solidFill>
                <a:latin typeface="Calibri" panose="020F0502020204030204"/>
              </a:rPr>
              <a:t>De vragen die je beantwoord wilt zien</a:t>
            </a:r>
          </a:p>
          <a:p>
            <a:pPr marL="457200" lvl="0" indent="-457200" defTabSz="457200">
              <a:buAutoNum type="arabicPeriod"/>
            </a:pPr>
            <a:r>
              <a:rPr lang="nl-NL" sz="2400" dirty="0">
                <a:solidFill>
                  <a:prstClr val="black"/>
                </a:solidFill>
                <a:latin typeface="Calibri" panose="020F0502020204030204"/>
              </a:rPr>
              <a:t>De persoonlijke gegevens van degene die je gaat observeren (dit kan niet in opdracht </a:t>
            </a:r>
            <a:r>
              <a:rPr lang="nl-NL" sz="2400" dirty="0" err="1">
                <a:solidFill>
                  <a:prstClr val="black"/>
                </a:solidFill>
                <a:latin typeface="Calibri" panose="020F0502020204030204"/>
              </a:rPr>
              <a:t>ivm</a:t>
            </a:r>
            <a:r>
              <a:rPr lang="nl-NL" sz="2400" dirty="0">
                <a:solidFill>
                  <a:prstClr val="black"/>
                </a:solidFill>
                <a:latin typeface="Calibri" panose="020F0502020204030204"/>
              </a:rPr>
              <a:t> AVG)</a:t>
            </a:r>
          </a:p>
          <a:p>
            <a:pPr marL="457200" lvl="0" indent="-457200" defTabSz="457200">
              <a:buAutoNum type="arabicPeriod"/>
            </a:pPr>
            <a:r>
              <a:rPr lang="nl-NL" sz="2400" dirty="0">
                <a:solidFill>
                  <a:prstClr val="black"/>
                </a:solidFill>
                <a:latin typeface="Calibri" panose="020F0502020204030204"/>
              </a:rPr>
              <a:t>Hoe en met welke hulpmiddelen je gaat observeren</a:t>
            </a:r>
          </a:p>
          <a:p>
            <a:pPr marL="457200" lvl="0" indent="-457200" defTabSz="457200">
              <a:buAutoNum type="arabicPeriod"/>
            </a:pPr>
            <a:r>
              <a:rPr lang="nl-NL" sz="2400" dirty="0">
                <a:solidFill>
                  <a:prstClr val="black"/>
                </a:solidFill>
                <a:latin typeface="Calibri" panose="020F0502020204030204"/>
              </a:rPr>
              <a:t>De plaats, situatie, data, tijdstippen en uitvoerders van de observatie</a:t>
            </a:r>
          </a:p>
          <a:p>
            <a:pPr marL="457200" lvl="0" indent="-457200" defTabSz="457200">
              <a:buAutoNum type="arabicPeriod"/>
            </a:pPr>
            <a:r>
              <a:rPr lang="nl-NL" sz="2400" dirty="0">
                <a:solidFill>
                  <a:prstClr val="black"/>
                </a:solidFill>
                <a:latin typeface="Calibri" panose="020F0502020204030204"/>
              </a:rPr>
              <a:t>Hoe de resultaten worden verwerkt</a:t>
            </a:r>
          </a:p>
          <a:p>
            <a:pPr marL="457200" lvl="0" indent="-457200" defTabSz="457200">
              <a:buAutoNum type="arabicPeriod"/>
            </a:pPr>
            <a:r>
              <a:rPr lang="nl-NL" sz="2400" dirty="0">
                <a:solidFill>
                  <a:prstClr val="black"/>
                </a:solidFill>
                <a:latin typeface="Calibri" panose="020F0502020204030204"/>
              </a:rPr>
              <a:t>Aan wie de resultaten worden voorgelegd en wanneer.</a:t>
            </a:r>
          </a:p>
        </p:txBody>
      </p:sp>
      <p:sp>
        <p:nvSpPr>
          <p:cNvPr id="3" name="Rechthoek 2">
            <a:extLst>
              <a:ext uri="{FF2B5EF4-FFF2-40B4-BE49-F238E27FC236}">
                <a16:creationId xmlns:a16="http://schemas.microsoft.com/office/drawing/2014/main" id="{8B04AF6F-01C1-45B1-80B6-62C6DC36D433}"/>
              </a:ext>
            </a:extLst>
          </p:cNvPr>
          <p:cNvSpPr/>
          <p:nvPr/>
        </p:nvSpPr>
        <p:spPr>
          <a:xfrm>
            <a:off x="201538" y="671542"/>
            <a:ext cx="11990462" cy="923330"/>
          </a:xfrm>
          <a:prstGeom prst="rect">
            <a:avLst/>
          </a:prstGeom>
          <a:noFill/>
        </p:spPr>
        <p:txBody>
          <a:bodyPr wrap="none" lIns="91440" tIns="45720" rIns="91440" bIns="45720">
            <a:spAutoFit/>
          </a:bodyPr>
          <a:lstStyle/>
          <a:p>
            <a:pPr algn="ctr"/>
            <a:r>
              <a:rPr lang="nl-NL"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Wat staat er in een observatieplan?</a:t>
            </a:r>
          </a:p>
        </p:txBody>
      </p:sp>
    </p:spTree>
    <p:extLst>
      <p:ext uri="{BB962C8B-B14F-4D97-AF65-F5344CB8AC3E}">
        <p14:creationId xmlns:p14="http://schemas.microsoft.com/office/powerpoint/2010/main" val="2318460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F77DA840-0342-4E00-9733-0B007E63D3D7}"/>
              </a:ext>
            </a:extLst>
          </p:cNvPr>
          <p:cNvSpPr/>
          <p:nvPr/>
        </p:nvSpPr>
        <p:spPr>
          <a:xfrm>
            <a:off x="3048000" y="2459504"/>
            <a:ext cx="6096000" cy="1938992"/>
          </a:xfrm>
          <a:prstGeom prst="rect">
            <a:avLst/>
          </a:prstGeom>
        </p:spPr>
        <p:txBody>
          <a:bodyPr>
            <a:spAutoFit/>
          </a:bodyPr>
          <a:lstStyle/>
          <a:p>
            <a:pPr marL="342900" lvl="0" indent="-342900" defTabSz="457200">
              <a:buFont typeface="Arial" panose="020B0604020202020204" pitchFamily="34" charset="0"/>
              <a:buChar char="•"/>
            </a:pPr>
            <a:r>
              <a:rPr lang="nl-NL" sz="2400" dirty="0">
                <a:solidFill>
                  <a:prstClr val="black"/>
                </a:solidFill>
                <a:latin typeface="Calibri" panose="020F0502020204030204"/>
              </a:rPr>
              <a:t>Als je signalen opvangt dat er iets mis is</a:t>
            </a:r>
          </a:p>
          <a:p>
            <a:pPr marL="342900" lvl="0" indent="-342900" defTabSz="457200">
              <a:buFont typeface="Arial" panose="020B0604020202020204" pitchFamily="34" charset="0"/>
              <a:buChar char="•"/>
            </a:pPr>
            <a:r>
              <a:rPr lang="nl-NL" sz="2400" dirty="0">
                <a:solidFill>
                  <a:prstClr val="black"/>
                </a:solidFill>
                <a:latin typeface="Calibri" panose="020F0502020204030204"/>
              </a:rPr>
              <a:t>Als je een vraag hebt hoe te handelen</a:t>
            </a:r>
          </a:p>
          <a:p>
            <a:pPr marL="342900" lvl="0" indent="-342900" defTabSz="457200">
              <a:buFont typeface="Arial" panose="020B0604020202020204" pitchFamily="34" charset="0"/>
              <a:buChar char="•"/>
            </a:pPr>
            <a:r>
              <a:rPr lang="nl-NL" sz="2400" dirty="0">
                <a:solidFill>
                  <a:prstClr val="black"/>
                </a:solidFill>
                <a:latin typeface="Calibri" panose="020F0502020204030204"/>
              </a:rPr>
              <a:t>Als er problemen zijn</a:t>
            </a:r>
          </a:p>
          <a:p>
            <a:pPr marL="342900" lvl="0" indent="-342900" defTabSz="457200">
              <a:buFont typeface="Arial" panose="020B0604020202020204" pitchFamily="34" charset="0"/>
              <a:buChar char="•"/>
            </a:pPr>
            <a:r>
              <a:rPr lang="nl-NL" sz="2400" dirty="0">
                <a:solidFill>
                  <a:prstClr val="black"/>
                </a:solidFill>
                <a:latin typeface="Calibri" panose="020F0502020204030204"/>
              </a:rPr>
              <a:t>Als je iemand beter wilt leren kennen</a:t>
            </a:r>
          </a:p>
          <a:p>
            <a:pPr marL="342900" lvl="0" indent="-342900" defTabSz="457200">
              <a:buFont typeface="Arial" panose="020B0604020202020204" pitchFamily="34" charset="0"/>
              <a:buChar char="•"/>
            </a:pPr>
            <a:r>
              <a:rPr lang="nl-NL" sz="2400" dirty="0">
                <a:solidFill>
                  <a:prstClr val="black"/>
                </a:solidFill>
                <a:latin typeface="Calibri" panose="020F0502020204030204"/>
              </a:rPr>
              <a:t>Als je over iemand rapporteert</a:t>
            </a:r>
          </a:p>
        </p:txBody>
      </p:sp>
      <p:sp>
        <p:nvSpPr>
          <p:cNvPr id="3" name="Rechthoek 2">
            <a:extLst>
              <a:ext uri="{FF2B5EF4-FFF2-40B4-BE49-F238E27FC236}">
                <a16:creationId xmlns:a16="http://schemas.microsoft.com/office/drawing/2014/main" id="{74762E5C-61A8-4F9B-805E-8AD9C210A66B}"/>
              </a:ext>
            </a:extLst>
          </p:cNvPr>
          <p:cNvSpPr/>
          <p:nvPr/>
        </p:nvSpPr>
        <p:spPr>
          <a:xfrm>
            <a:off x="1493013" y="1262360"/>
            <a:ext cx="9396483" cy="923330"/>
          </a:xfrm>
          <a:prstGeom prst="rect">
            <a:avLst/>
          </a:prstGeom>
          <a:noFill/>
        </p:spPr>
        <p:txBody>
          <a:bodyPr wrap="none" lIns="91440" tIns="45720" rIns="91440" bIns="45720">
            <a:spAutoFit/>
          </a:bodyPr>
          <a:lstStyle/>
          <a:p>
            <a:pPr algn="ctr"/>
            <a:r>
              <a:rPr lang="nl-NL"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Wanneer ga je observeren?</a:t>
            </a:r>
          </a:p>
        </p:txBody>
      </p:sp>
      <p:sp>
        <p:nvSpPr>
          <p:cNvPr id="4" name="Tekstvak 3">
            <a:extLst>
              <a:ext uri="{FF2B5EF4-FFF2-40B4-BE49-F238E27FC236}">
                <a16:creationId xmlns:a16="http://schemas.microsoft.com/office/drawing/2014/main" id="{9AD52C2A-49B8-405A-9EA6-2E5C97D6C599}"/>
              </a:ext>
            </a:extLst>
          </p:cNvPr>
          <p:cNvSpPr txBox="1"/>
          <p:nvPr/>
        </p:nvSpPr>
        <p:spPr>
          <a:xfrm>
            <a:off x="2687054" y="5124450"/>
            <a:ext cx="6817892" cy="369332"/>
          </a:xfrm>
          <a:prstGeom prst="rect">
            <a:avLst/>
          </a:prstGeom>
          <a:noFill/>
        </p:spPr>
        <p:txBody>
          <a:bodyPr wrap="none" rtlCol="0">
            <a:spAutoFit/>
          </a:bodyPr>
          <a:lstStyle/>
          <a:p>
            <a:r>
              <a:rPr lang="nl-NL" b="1" dirty="0">
                <a:solidFill>
                  <a:srgbClr val="C00000"/>
                </a:solidFill>
              </a:rPr>
              <a:t>Welk kind zou jij willen observeren in je groep en waarom?</a:t>
            </a:r>
          </a:p>
        </p:txBody>
      </p:sp>
    </p:spTree>
    <p:extLst>
      <p:ext uri="{BB962C8B-B14F-4D97-AF65-F5344CB8AC3E}">
        <p14:creationId xmlns:p14="http://schemas.microsoft.com/office/powerpoint/2010/main" val="4161818172"/>
      </p:ext>
    </p:extLst>
  </p:cSld>
  <p:clrMapOvr>
    <a:masterClrMapping/>
  </p:clrMapOvr>
</p:sld>
</file>

<file path=ppt/theme/theme1.xml><?xml version="1.0" encoding="utf-8"?>
<a:theme xmlns:a="http://schemas.openxmlformats.org/drawingml/2006/main" name="LuminousVTI">
  <a:themeElements>
    <a:clrScheme name="Custom 54">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minousVTI" id="{3EBF12FF-FD44-415B-AB75-5B4F7E5C3AC4}" vid="{521B7FAE-6A8D-4468-B79A-0706294A0D4A}"/>
    </a:ext>
  </a:extLst>
</a:theme>
</file>

<file path=docProps/app.xml><?xml version="1.0" encoding="utf-8"?>
<Properties xmlns="http://schemas.openxmlformats.org/officeDocument/2006/extended-properties" xmlns:vt="http://schemas.openxmlformats.org/officeDocument/2006/docPropsVTypes">
  <TotalTime>112</TotalTime>
  <Words>540</Words>
  <Application>Microsoft Office PowerPoint</Application>
  <PresentationFormat>Breedbeeld</PresentationFormat>
  <Paragraphs>48</Paragraphs>
  <Slides>7</Slides>
  <Notes>0</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7</vt:i4>
      </vt:variant>
    </vt:vector>
  </HeadingPairs>
  <TitlesOfParts>
    <vt:vector size="14" baseType="lpstr">
      <vt:lpstr>Arial</vt:lpstr>
      <vt:lpstr>Avenir Next LT Pro</vt:lpstr>
      <vt:lpstr>Calibri</vt:lpstr>
      <vt:lpstr>Century Gothic</vt:lpstr>
      <vt:lpstr>Sabon Next LT</vt:lpstr>
      <vt:lpstr>Wingdings</vt:lpstr>
      <vt:lpstr>LuminousVTI</vt:lpstr>
      <vt:lpstr>Herhaling en verdieping Observeren</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Herhaling en verdieping Observeren</dc:title>
  <dc:creator>Laura Beeftink</dc:creator>
  <cp:lastModifiedBy>Laura Beeftink</cp:lastModifiedBy>
  <cp:revision>4</cp:revision>
  <dcterms:created xsi:type="dcterms:W3CDTF">2021-08-24T10:27:58Z</dcterms:created>
  <dcterms:modified xsi:type="dcterms:W3CDTF">2021-08-24T12:20:46Z</dcterms:modified>
</cp:coreProperties>
</file>